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7" r:id="rId3"/>
    <p:sldId id="268" r:id="rId4"/>
    <p:sldId id="269" r:id="rId5"/>
    <p:sldId id="270" r:id="rId6"/>
    <p:sldId id="271" r:id="rId7"/>
    <p:sldId id="264" r:id="rId8"/>
    <p:sldId id="260" r:id="rId9"/>
    <p:sldId id="272" r:id="rId10"/>
    <p:sldId id="273" r:id="rId11"/>
    <p:sldId id="261" r:id="rId12"/>
    <p:sldId id="263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8544-A62B-45C5-9017-567211EB8EB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8B18D-3CB5-4612-BF0F-EEBEB84135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F50520-3E9F-44A9-B72A-2B835A9BA3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638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ОБРАЗОВАТЕЛЬНО-ИНФОРМАЦИОННЫЙ ЦЕНТР НЕМЦЕВ УКРАИНЫ «BIZ-УКРАИНА»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F50520-3E9F-44A9-B72A-2B835A9BA3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1638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ОБРАЗОВАТЕЛЬНО-ИНФОРМАЦИОННЫЙ ЦЕНТР НЕМЦЕВ УКРАИНЫ «BIZ-УКРАИНА»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3688" y="1582920"/>
            <a:ext cx="67691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Статистика по языковой работе </a:t>
            </a:r>
          </a:p>
          <a:p>
            <a:pPr algn="ctr">
              <a:defRPr/>
            </a:pPr>
            <a:r>
              <a:rPr lang="de-DE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de-DE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BIZ-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УКРАИНА</a:t>
            </a:r>
            <a:r>
              <a:rPr lang="de-DE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»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01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член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Президиума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СНУ,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ответственная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 направление  «Образование»,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Руководитель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образовательно-информационного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центра немцев Украины «BIZ-Украина» ,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defRPr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руководителб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ЦНК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Widerstrahl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»,</a:t>
            </a:r>
          </a:p>
          <a:p>
            <a:pPr algn="ctr" eaLnBrk="0" hangingPunct="0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Людмила 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Коваленко-Шнайдер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1042988" y="333375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i="1" dirty="0">
                <a:latin typeface="Corbel" pitchFamily="34" charset="0"/>
              </a:rPr>
              <a:t> «</a:t>
            </a:r>
            <a:r>
              <a:rPr lang="de-DE" i="1" dirty="0" smtClean="0">
                <a:latin typeface="Corbel" pitchFamily="34" charset="0"/>
              </a:rPr>
              <a:t>BIZ</a:t>
            </a:r>
            <a:r>
              <a:rPr lang="ru-RU" i="1" dirty="0" smtClean="0">
                <a:latin typeface="Corbel" pitchFamily="34" charset="0"/>
              </a:rPr>
              <a:t>»  </a:t>
            </a:r>
            <a:r>
              <a:rPr lang="ru-RU" i="1" dirty="0">
                <a:latin typeface="Corbel" pitchFamily="34" charset="0"/>
              </a:rPr>
              <a:t>(</a:t>
            </a:r>
            <a:r>
              <a:rPr lang="ru-RU" i="1" dirty="0" smtClean="0">
                <a:latin typeface="Corbel" pitchFamily="34" charset="0"/>
              </a:rPr>
              <a:t>BILDUNGS  </a:t>
            </a:r>
            <a:r>
              <a:rPr lang="de-DE" i="1" dirty="0" smtClean="0">
                <a:latin typeface="Corbel" pitchFamily="34" charset="0"/>
              </a:rPr>
              <a:t>UND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de-DE" i="1" dirty="0" smtClean="0">
                <a:latin typeface="Corbel" pitchFamily="34" charset="0"/>
              </a:rPr>
              <a:t> </a:t>
            </a:r>
            <a:r>
              <a:rPr lang="de-DE" i="1" dirty="0">
                <a:latin typeface="Corbel" pitchFamily="34" charset="0"/>
              </a:rPr>
              <a:t>INFORMATIONSZENTRUM) 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692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ОБРАЗОВАТЕЛЬНО-ИНФОРМАЦИОННЫЙ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ЦЕНТР НЕМЦЕВ УКРАИНЫ </a:t>
            </a:r>
            <a:r>
              <a:rPr lang="de-DE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«BIZ-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УКРАИНА</a:t>
            </a:r>
            <a:r>
              <a:rPr lang="de-DE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5364" name="Рисунок 9" descr="ЛОГОТИ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0080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book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300663"/>
            <a:ext cx="431958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 rot="20980383">
            <a:off x="4533004" y="6320754"/>
            <a:ext cx="2840038" cy="616059"/>
          </a:xfrm>
          <a:prstGeom prst="lightningBol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386F25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9850313">
            <a:off x="5513930" y="5952557"/>
            <a:ext cx="2673350" cy="833206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386F25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flipH="1">
            <a:off x="5051425" y="6223000"/>
            <a:ext cx="4092575" cy="635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386F25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ОСВІТНЬО- ІНФОРМАЦІЙНИЙ   ЦЕНТР НІМЦІВ УКРАЇНИ «</a:t>
            </a:r>
            <a:r>
              <a:rPr lang="de-DE"/>
              <a:t>BIZ-</a:t>
            </a:r>
            <a:r>
              <a:rPr lang="ru-RU"/>
              <a:t>УКРАЇНА» г. Киев  2017г.</a:t>
            </a:r>
          </a:p>
        </p:txBody>
      </p:sp>
      <p:graphicFrame>
        <p:nvGraphicFramePr>
          <p:cNvPr id="30722" name="Диаграмма 3"/>
          <p:cNvGraphicFramePr>
            <a:graphicFrameLocks/>
          </p:cNvGraphicFramePr>
          <p:nvPr/>
        </p:nvGraphicFramePr>
        <p:xfrm>
          <a:off x="467544" y="620688"/>
          <a:ext cx="7666037" cy="5438229"/>
        </p:xfrm>
        <a:graphic>
          <a:graphicData uri="http://schemas.openxmlformats.org/presentationml/2006/ole">
            <p:oleObj spid="_x0000_s46082" name="Worksheet" r:id="rId3" imgW="7734448" imgH="5924554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0"/>
            <a:ext cx="7200799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ЯЗЫКОВАЯ  РАБОТА СО ВЗРОСЛЫМИ В ЦЕНТРАХ  ВСТРЕЧ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  НЕМЕЦКИХ ОРГАНИЗАЦИЙ УКРАИНЫ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764704"/>
            <a:ext cx="652743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1696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3140968"/>
            <a:ext cx="576063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103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501008"/>
            <a:ext cx="62549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33</a:t>
            </a:r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8928993" cy="66670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5536"/>
                <a:gridCol w="1570497"/>
                <a:gridCol w="1833632"/>
                <a:gridCol w="534204"/>
                <a:gridCol w="534204"/>
                <a:gridCol w="351999"/>
                <a:gridCol w="288032"/>
                <a:gridCol w="357833"/>
                <a:gridCol w="218231"/>
                <a:gridCol w="288032"/>
                <a:gridCol w="332740"/>
                <a:gridCol w="462043"/>
                <a:gridCol w="534204"/>
                <a:gridCol w="613903"/>
                <a:gridCol w="613903"/>
              </a:tblGrid>
              <a:tr h="60227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№</a:t>
                      </a:r>
                      <a:endParaRPr lang="ru-RU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Город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Организация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Всего групп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</a:rPr>
                        <a:t>Кол-ство</a:t>
                      </a:r>
                      <a:r>
                        <a:rPr lang="ru-RU" sz="1400" dirty="0">
                          <a:latin typeface="+mn-lt"/>
                        </a:rPr>
                        <a:t> групп по уровням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Всего/ чел.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из них немцев/ чел.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I</a:t>
                      </a:r>
                      <a:endParaRPr lang="ru-RU" sz="140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2017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 </a:t>
                      </a:r>
                      <a:r>
                        <a:rPr lang="ru-RU" sz="1400" dirty="0" err="1">
                          <a:latin typeface="+mn-lt"/>
                        </a:rPr>
                        <a:t>п</a:t>
                      </a:r>
                      <a:r>
                        <a:rPr lang="en-US" sz="1400" dirty="0">
                          <a:latin typeface="+mn-lt"/>
                        </a:rPr>
                        <a:t>.2017/  I </a:t>
                      </a:r>
                      <a:r>
                        <a:rPr lang="en-US" sz="1400" dirty="0" err="1">
                          <a:latin typeface="+mn-lt"/>
                        </a:rPr>
                        <a:t>I</a:t>
                      </a:r>
                      <a:r>
                        <a:rPr lang="en-US" sz="1400" dirty="0">
                          <a:latin typeface="+mn-lt"/>
                        </a:rPr>
                        <a:t>  </a:t>
                      </a:r>
                      <a:r>
                        <a:rPr lang="ru-RU" sz="1400" dirty="0">
                          <a:latin typeface="+mn-lt"/>
                        </a:rPr>
                        <a:t>п.</a:t>
                      </a:r>
                      <a:r>
                        <a:rPr lang="en-US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I</a:t>
                      </a:r>
                      <a:endParaRPr lang="ru-RU" sz="140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2017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9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A1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A2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B1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1.</a:t>
                      </a:r>
                      <a:endParaRPr lang="ru-RU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г. Белая Церковь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ОН "Возрождение"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2.</a:t>
                      </a:r>
                      <a:endParaRPr lang="ru-RU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г. Бердянск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ЦНК</a:t>
                      </a:r>
                    </a:p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"</a:t>
                      </a:r>
                      <a:r>
                        <a:rPr lang="ru-RU" sz="1400" dirty="0" err="1">
                          <a:latin typeface="+mn-lt"/>
                        </a:rPr>
                        <a:t>Фройндшафт</a:t>
                      </a:r>
                      <a:r>
                        <a:rPr lang="ru-RU" sz="1400" dirty="0">
                          <a:latin typeface="+mn-lt"/>
                        </a:rPr>
                        <a:t>"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3.</a:t>
                      </a:r>
                      <a:endParaRPr lang="ru-RU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г. Винница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ОНКОН "</a:t>
                      </a:r>
                      <a:r>
                        <a:rPr lang="ru-RU" sz="1400" dirty="0" err="1">
                          <a:latin typeface="+mn-lt"/>
                        </a:rPr>
                        <a:t>Видергебурт</a:t>
                      </a:r>
                      <a:r>
                        <a:rPr lang="ru-RU" sz="1400" dirty="0">
                          <a:latin typeface="+mn-lt"/>
                        </a:rPr>
                        <a:t>"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Не работает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8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4.</a:t>
                      </a:r>
                      <a:endParaRPr lang="ru-RU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Днепродзержинск   (г.Каменское)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ОО «Первый региональный центр немецкой культуры в Украине»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5.</a:t>
                      </a:r>
                      <a:endParaRPr lang="ru-RU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г. Днепр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ООН "</a:t>
                      </a:r>
                      <a:r>
                        <a:rPr lang="ru-RU" sz="1400" dirty="0" err="1">
                          <a:latin typeface="+mn-lt"/>
                        </a:rPr>
                        <a:t>Видергебурт</a:t>
                      </a:r>
                      <a:r>
                        <a:rPr lang="ru-RU" sz="1400" dirty="0">
                          <a:latin typeface="+mn-lt"/>
                        </a:rPr>
                        <a:t>"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6.</a:t>
                      </a:r>
                      <a:endParaRPr lang="ru-RU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г. Житомир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ОНКНОН "</a:t>
                      </a:r>
                      <a:r>
                        <a:rPr lang="ru-RU" sz="1400" dirty="0" err="1">
                          <a:latin typeface="+mn-lt"/>
                        </a:rPr>
                        <a:t>Видергебурт</a:t>
                      </a:r>
                      <a:r>
                        <a:rPr lang="ru-RU" sz="1400" dirty="0">
                          <a:latin typeface="+mn-lt"/>
                        </a:rPr>
                        <a:t>"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7.</a:t>
                      </a:r>
                      <a:endParaRPr lang="ru-RU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Запорожье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ГОН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«Возрождение»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8.</a:t>
                      </a:r>
                      <a:endParaRPr lang="ru-RU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г. Кривой Рог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ГОО"Общество немцев "</a:t>
                      </a:r>
                      <a:r>
                        <a:rPr lang="ru-RU" sz="1400" dirty="0" err="1">
                          <a:latin typeface="+mn-lt"/>
                        </a:rPr>
                        <a:t>Видергебурт</a:t>
                      </a:r>
                      <a:r>
                        <a:rPr lang="ru-RU" sz="1400" dirty="0">
                          <a:latin typeface="+mn-lt"/>
                        </a:rPr>
                        <a:t>"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Arial"/>
                        </a:rPr>
                        <a:t>9.</a:t>
                      </a: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Кременчуг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Arial"/>
                        </a:rPr>
                        <a:t>ОН"Возрождение"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Arial"/>
                        </a:rPr>
                        <a:t>10.</a:t>
                      </a: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Кировоград</a:t>
                      </a:r>
                    </a:p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(г.Кропивницкий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Arial"/>
                        </a:rPr>
                        <a:t>ОНКЦ"</a:t>
                      </a:r>
                      <a:r>
                        <a:rPr lang="ru-RU" sz="1400" dirty="0" err="1">
                          <a:latin typeface="+mn-lt"/>
                          <a:ea typeface="Calibri"/>
                          <a:cs typeface="Arial"/>
                        </a:rPr>
                        <a:t>Розвиток</a:t>
                      </a:r>
                      <a:r>
                        <a:rPr lang="ru-RU" sz="1400" dirty="0">
                          <a:latin typeface="+mn-lt"/>
                          <a:ea typeface="Calibri"/>
                          <a:cs typeface="Arial"/>
                        </a:rPr>
                        <a:t>"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0"/>
          <a:ext cx="8964490" cy="68691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765"/>
                <a:gridCol w="1540083"/>
                <a:gridCol w="1840921"/>
                <a:gridCol w="536327"/>
                <a:gridCol w="536327"/>
                <a:gridCol w="372731"/>
                <a:gridCol w="296347"/>
                <a:gridCol w="332754"/>
                <a:gridCol w="308174"/>
                <a:gridCol w="308174"/>
                <a:gridCol w="225992"/>
                <a:gridCol w="463880"/>
                <a:gridCol w="536327"/>
                <a:gridCol w="616344"/>
                <a:gridCol w="616344"/>
              </a:tblGrid>
              <a:tr h="57492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№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Город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Организация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Всего групп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/>
                        <a:t>Кол-ство</a:t>
                      </a:r>
                      <a:r>
                        <a:rPr lang="ru-RU" sz="1300" dirty="0"/>
                        <a:t> групп по уровням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Всего/ чел.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из них немцев/ чел.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/>
                        <a:t>I</a:t>
                      </a:r>
                      <a:endParaRPr lang="ru-RU" sz="13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2017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/>
                        <a:t>I </a:t>
                      </a:r>
                      <a:r>
                        <a:rPr lang="ru-RU" sz="1300"/>
                        <a:t>п</a:t>
                      </a:r>
                      <a:r>
                        <a:rPr lang="en-US" sz="1300"/>
                        <a:t>.2017/  I I  </a:t>
                      </a:r>
                      <a:r>
                        <a:rPr lang="ru-RU" sz="1300"/>
                        <a:t>п.</a:t>
                      </a:r>
                      <a:r>
                        <a:rPr lang="en-US" sz="1300"/>
                        <a:t>2017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/>
                        <a:t>I</a:t>
                      </a:r>
                      <a:endParaRPr lang="ru-RU" sz="13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2017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/>
                        <a:t>I</a:t>
                      </a:r>
                      <a:endParaRPr lang="ru-RU" sz="13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2017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A1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A2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B1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23.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Одесса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ОО «Немецкая молодежь в Одесском регионе»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21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16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0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24.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Полтава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ОО Полтавский центр немецкой культуры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"</a:t>
                      </a:r>
                      <a:r>
                        <a:rPr lang="ru-RU" sz="1300" dirty="0" err="1">
                          <a:latin typeface="Arial"/>
                          <a:ea typeface="Calibri"/>
                          <a:cs typeface="Arial"/>
                        </a:rPr>
                        <a:t>Видергебурт</a:t>
                      </a: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"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27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26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14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3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25.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Тернополь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ООН 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"Видергебурт"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26.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г. Херсон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ОО"</a:t>
                      </a:r>
                      <a:r>
                        <a:rPr lang="ru-RU" sz="1300" dirty="0" err="1">
                          <a:latin typeface="Arial"/>
                          <a:ea typeface="Calibri"/>
                          <a:cs typeface="Arial"/>
                        </a:rPr>
                        <a:t>Видергебурт</a:t>
                      </a: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"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16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27.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г.  Херсон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Центр немецкой культуры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42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59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25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31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28.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Харьков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"Видергебурт"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58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68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29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4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29.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Хмельницкий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Хмельницкий областной Центр немецкой культуры,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30.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/>
                          <a:ea typeface="Calibri"/>
                          <a:cs typeface="Arial"/>
                        </a:rPr>
                        <a:t>пгт</a:t>
                      </a: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. Чинадиево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ГО "</a:t>
                      </a:r>
                      <a:r>
                        <a:rPr lang="ru-RU" sz="1300" dirty="0" err="1">
                          <a:latin typeface="Arial"/>
                          <a:ea typeface="Calibri"/>
                          <a:cs typeface="Arial"/>
                        </a:rPr>
                        <a:t>Чинадиевское</a:t>
                      </a: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 общество немцев"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31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28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31.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г.Черкассы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ГОО </a:t>
                      </a:r>
                      <a:r>
                        <a:rPr lang="ru-RU" sz="130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ЦНК "</a:t>
                      </a:r>
                      <a:r>
                        <a:rPr lang="ru-RU" sz="1300" dirty="0" err="1">
                          <a:latin typeface="Arial"/>
                          <a:ea typeface="Calibri"/>
                          <a:cs typeface="Arial"/>
                        </a:rPr>
                        <a:t>Видерштраль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18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23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12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8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32.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Чернигов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ГООНКЦ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"Взаимодействие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21.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Одесса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ОООН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Видергебурт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"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18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8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22.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г. Одесса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ОНО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« Культурный центр «</a:t>
                      </a:r>
                      <a:r>
                        <a:rPr lang="ru-RU" sz="1300" dirty="0" err="1">
                          <a:latin typeface="Arial"/>
                          <a:ea typeface="Calibri"/>
                          <a:cs typeface="Arial"/>
                        </a:rPr>
                        <a:t>Петерстраль</a:t>
                      </a:r>
                      <a:r>
                        <a:rPr lang="ru-RU" sz="1300" dirty="0">
                          <a:latin typeface="Arial"/>
                          <a:ea typeface="Calibri"/>
                          <a:cs typeface="Arial"/>
                        </a:rPr>
                        <a:t>»»</a:t>
                      </a:r>
                      <a:endParaRPr lang="ru-RU" sz="13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13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ru-RU" sz="1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60648"/>
          <a:ext cx="8677473" cy="633208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84394"/>
                <a:gridCol w="1526258"/>
                <a:gridCol w="1762784"/>
                <a:gridCol w="538353"/>
                <a:gridCol w="519156"/>
                <a:gridCol w="342084"/>
                <a:gridCol w="279918"/>
                <a:gridCol w="347753"/>
                <a:gridCol w="212084"/>
                <a:gridCol w="279918"/>
                <a:gridCol w="323367"/>
                <a:gridCol w="449028"/>
                <a:gridCol w="519156"/>
                <a:gridCol w="596610"/>
                <a:gridCol w="596610"/>
              </a:tblGrid>
              <a:tr h="60227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№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Город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Организация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Всего групп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</a:rPr>
                        <a:t>Кол-ство</a:t>
                      </a:r>
                      <a:r>
                        <a:rPr lang="ru-RU" sz="1400" dirty="0">
                          <a:latin typeface="+mn-lt"/>
                        </a:rPr>
                        <a:t> групп по уровням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Всего/ чел.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из них немцев/ чел.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I</a:t>
                      </a:r>
                      <a:endParaRPr lang="ru-RU" sz="140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2017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 </a:t>
                      </a:r>
                      <a:r>
                        <a:rPr lang="ru-RU" sz="1400" dirty="0" err="1">
                          <a:latin typeface="+mn-lt"/>
                        </a:rPr>
                        <a:t>п</a:t>
                      </a:r>
                      <a:r>
                        <a:rPr lang="en-US" sz="1400" dirty="0">
                          <a:latin typeface="+mn-lt"/>
                        </a:rPr>
                        <a:t>.2017/  I </a:t>
                      </a:r>
                      <a:r>
                        <a:rPr lang="en-US" sz="1400" dirty="0" err="1">
                          <a:latin typeface="+mn-lt"/>
                        </a:rPr>
                        <a:t>I</a:t>
                      </a:r>
                      <a:r>
                        <a:rPr lang="en-US" sz="1400" dirty="0">
                          <a:latin typeface="+mn-lt"/>
                        </a:rPr>
                        <a:t>  </a:t>
                      </a:r>
                      <a:r>
                        <a:rPr lang="ru-RU" sz="1400" dirty="0">
                          <a:latin typeface="+mn-lt"/>
                        </a:rPr>
                        <a:t>п.</a:t>
                      </a:r>
                      <a:r>
                        <a:rPr lang="en-US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I</a:t>
                      </a:r>
                      <a:endParaRPr lang="ru-RU" sz="140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2017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II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2017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9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A1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</a:rPr>
                        <a:t>A2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B1</a:t>
                      </a:r>
                      <a:endParaRPr lang="ru-RU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Arial"/>
                        </a:rPr>
                        <a:t>23.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Arial"/>
                        </a:rPr>
                        <a:t>г. Одесса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Arial"/>
                        </a:rPr>
                        <a:t>ОО «Немецкая молодежь в Одесском регионе»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8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24.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г. Полтава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ОО Полтавский центр немецкой культуры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"Видергебурт"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25.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г.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Тернополь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ООН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"Видергебурт"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26.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г. Херсон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ОО"Видергебурт"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27.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г.  Херсон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Центр немецкой культуры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28.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г. Харьков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"Видергебурт"</a:t>
                      </a:r>
                      <a:endParaRPr lang="ru-RU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29.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г. Хмельницкий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Arial"/>
                        </a:rPr>
                        <a:t>Хмельницкий областной Центр немецкой культуры,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29.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г. Хмельницкий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Arial"/>
                        </a:rPr>
                        <a:t>Хмельницкий областной Центр немецкой культуры,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24960"/>
          <a:ext cx="8712969" cy="435884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1595"/>
                <a:gridCol w="1496872"/>
                <a:gridCol w="1789270"/>
                <a:gridCol w="521279"/>
                <a:gridCol w="521279"/>
                <a:gridCol w="362273"/>
                <a:gridCol w="216024"/>
                <a:gridCol w="288032"/>
                <a:gridCol w="288032"/>
                <a:gridCol w="288032"/>
                <a:gridCol w="216024"/>
                <a:gridCol w="584876"/>
                <a:gridCol w="521279"/>
                <a:gridCol w="599051"/>
                <a:gridCol w="599051"/>
              </a:tblGrid>
              <a:tr h="57492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Город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Организация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 групп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Кол-ство</a:t>
                      </a:r>
                      <a:r>
                        <a:rPr lang="ru-RU" sz="1400" dirty="0"/>
                        <a:t> групп по уровням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Всего/ чел.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из них немцев/ чел.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I</a:t>
                      </a:r>
                      <a:endParaRPr lang="ru-RU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2017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 </a:t>
                      </a:r>
                      <a:r>
                        <a:rPr lang="ru-RU" sz="1400" dirty="0" err="1"/>
                        <a:t>п</a:t>
                      </a:r>
                      <a:r>
                        <a:rPr lang="en-US" sz="1400" dirty="0"/>
                        <a:t>.2017/  I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 </a:t>
                      </a:r>
                      <a:r>
                        <a:rPr lang="ru-RU" sz="1400" dirty="0"/>
                        <a:t>п.</a:t>
                      </a:r>
                      <a:r>
                        <a:rPr lang="en-US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endParaRPr lang="ru-RU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A1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A2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B1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500" marR="435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30.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Arial"/>
                          <a:ea typeface="Calibri"/>
                          <a:cs typeface="Arial"/>
                        </a:rPr>
                        <a:t>пгт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. Чинадиево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ГО "</a:t>
                      </a:r>
                      <a:r>
                        <a:rPr lang="ru-RU" sz="1400" dirty="0" err="1" smtClean="0">
                          <a:latin typeface="Arial"/>
                          <a:ea typeface="Calibri"/>
                          <a:cs typeface="Arial"/>
                        </a:rPr>
                        <a:t>Чинадиевское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 общество немцев"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20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31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28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31.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г.Черкассы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ГОО                    ЦНК "Видерштраль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23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3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32.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г. Чернигов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ГООНКЦ</a:t>
                      </a:r>
                      <a:endParaRPr lang="ru-RU" sz="140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"Взаимодействие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33.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г. Черновцы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Общество австрийско-немецкой культуры им. Йоганна В. Гете "Возрождение"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38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57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/>
                          <a:ea typeface="Calibri"/>
                          <a:cs typeface="Arial"/>
                        </a:rPr>
                        <a:t>38</a:t>
                      </a: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Calibri"/>
                          <a:cs typeface="Arial"/>
                        </a:rPr>
                        <a:t>42</a:t>
                      </a: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/>
                        </a:rPr>
                        <a:t>96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/>
                        </a:rPr>
                        <a:t>103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/>
                        </a:rPr>
                        <a:t>1505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/>
                        </a:rPr>
                        <a:t>1696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/>
                        </a:rPr>
                        <a:t>615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/>
                        </a:rPr>
                        <a:t>770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4534287"/>
            <a:ext cx="860444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Общее количество немецких организаций, в которых ведется языковая работа с о школьниками, подростками и взрослыми: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33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 дошкольниками: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организаций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118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детей.</a:t>
            </a:r>
          </a:p>
          <a:p>
            <a:pPr marL="0" marR="0" lvl="0" indent="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Общее количество человек , изучающих немецкий язык в центрах встреч: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1696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из них этнических немцев: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770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Количество языковых групп, работающих в Центрах Встреч: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103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04856" cy="169277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ОБРАЗОВАТЕЛЬНАЯ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ЦВ Украины  проводится в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рамках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Программы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поддержки немецкого меньшинства Министерства внутренних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 дел  Германии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через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БФ «Общество Развития» г.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Одесса -является  одним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из важнейших направлений в развитии и сохранении немецких национальных  традиций</a:t>
            </a:r>
          </a:p>
        </p:txBody>
      </p:sp>
      <p:sp>
        <p:nvSpPr>
          <p:cNvPr id="5" name="Стрелка вправо 4"/>
          <p:cNvSpPr/>
          <p:nvPr/>
        </p:nvSpPr>
        <p:spPr>
          <a:xfrm rot="7445247">
            <a:off x="1006475" y="2093913"/>
            <a:ext cx="1258887" cy="123983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132856"/>
            <a:ext cx="3888432" cy="10156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общепризнанный институт повышения квалификации для этнических немцев в Украине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212976"/>
            <a:ext cx="4032448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поддержка деятельности ОНОУ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( Центров Встреч)</a:t>
            </a:r>
          </a:p>
        </p:txBody>
      </p:sp>
      <p:sp>
        <p:nvSpPr>
          <p:cNvPr id="10" name="Стрелка вправо 9"/>
          <p:cNvSpPr/>
          <p:nvPr/>
        </p:nvSpPr>
        <p:spPr>
          <a:xfrm rot="1172850">
            <a:off x="3632200" y="3251200"/>
            <a:ext cx="827088" cy="98266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791200" y="3651250"/>
            <a:ext cx="2735263" cy="330041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22" name="Прямоугольник 13"/>
          <p:cNvSpPr>
            <a:spLocks noChangeArrowheads="1"/>
          </p:cNvSpPr>
          <p:nvPr/>
        </p:nvSpPr>
        <p:spPr bwMode="auto">
          <a:xfrm>
            <a:off x="6011863" y="4365625"/>
            <a:ext cx="1439862" cy="1076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15 </a:t>
            </a: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Курсов дошкольного образования</a:t>
            </a:r>
          </a:p>
        </p:txBody>
      </p:sp>
      <p:sp>
        <p:nvSpPr>
          <p:cNvPr id="17423" name="Прямоугольник 14"/>
          <p:cNvSpPr>
            <a:spLocks noChangeArrowheads="1"/>
          </p:cNvSpPr>
          <p:nvPr/>
        </p:nvSpPr>
        <p:spPr bwMode="auto">
          <a:xfrm>
            <a:off x="7667625" y="4365625"/>
            <a:ext cx="1152525" cy="1076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Курса для взрослых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5517232"/>
            <a:ext cx="3096344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ОЧНО – ЗАОЧНОЕ ОБУЧЕНИЕ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6021288"/>
            <a:ext cx="3129383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ДИСТАНЦИОННОЕ ОБУЧЕНИЕ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998663" y="2689225"/>
            <a:ext cx="454025" cy="2797175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068960"/>
            <a:ext cx="3104728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реализация проектов по заказу СНУ </a:t>
            </a:r>
          </a:p>
        </p:txBody>
      </p:sp>
      <p:pic>
        <p:nvPicPr>
          <p:cNvPr id="21" name="Picture 11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030788"/>
            <a:ext cx="37084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971600" y="4221088"/>
            <a:ext cx="4608512" cy="12003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с профильными государственными структурами: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МОН Украины, НАН Украины, Педагогическим музеем Украины АПУ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latin typeface="Arial Narrow" pitchFamily="34" charset="0"/>
              </a:rPr>
              <a:t>Национальной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 Narrow" pitchFamily="34" charset="0"/>
              </a:rPr>
              <a:t>исторической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 Narrow" pitchFamily="34" charset="0"/>
              </a:rPr>
              <a:t>библиотекой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 НАН </a:t>
            </a:r>
            <a:r>
              <a:rPr lang="uk-UA" dirty="0" err="1">
                <a:solidFill>
                  <a:schemeClr val="bg1"/>
                </a:solidFill>
                <a:latin typeface="Arial Narrow" pitchFamily="34" charset="0"/>
              </a:rPr>
              <a:t>Украины</a:t>
            </a:r>
            <a:r>
              <a:rPr lang="uk-UA" dirty="0">
                <a:solidFill>
                  <a:schemeClr val="bg1"/>
                </a:solidFill>
                <a:latin typeface="Arial Narrow" pitchFamily="34" charset="0"/>
              </a:rPr>
              <a:t> и т.д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7438" name="Рисунок 22" descr="ЛОГОТИ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778500"/>
            <a:ext cx="1008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835696" y="1988840"/>
            <a:ext cx="309634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i="1" dirty="0">
                <a:latin typeface="Adobe Kaiti Std R"/>
              </a:rPr>
              <a:t>«BIZ-</a:t>
            </a:r>
            <a:r>
              <a:rPr lang="ru-RU" sz="2800" b="1" i="1" dirty="0">
                <a:latin typeface="Arial Narrow" pitchFamily="34" charset="0"/>
              </a:rPr>
              <a:t>Украина</a:t>
            </a:r>
            <a: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Adobe Kaiti Std R"/>
              </a:rPr>
              <a:t>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dobe Kaiti Std 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n-lt"/>
              </a:rPr>
              <a:t>  </a:t>
            </a:r>
            <a:r>
              <a:rPr lang="ru-RU" sz="1400" b="1" i="1" dirty="0" smtClean="0">
                <a:latin typeface="+mn-lt"/>
              </a:rPr>
              <a:t>BILDUNGS  </a:t>
            </a:r>
            <a:r>
              <a:rPr lang="de-DE" sz="1400" b="1" i="1" dirty="0">
                <a:latin typeface="+mn-lt"/>
              </a:rPr>
              <a:t>UND </a:t>
            </a:r>
            <a:r>
              <a:rPr lang="ru-RU" sz="1400" b="1" i="1" dirty="0">
                <a:latin typeface="+mn-lt"/>
              </a:rPr>
              <a:t>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 </a:t>
            </a:r>
            <a:r>
              <a:rPr lang="de-DE" sz="1400" b="1" i="1" dirty="0">
                <a:latin typeface="+mn-lt"/>
              </a:rPr>
              <a:t>INFORMATIONS</a:t>
            </a:r>
            <a:r>
              <a:rPr lang="ru-RU" sz="1400" b="1" i="1" dirty="0">
                <a:latin typeface="+mn-lt"/>
              </a:rPr>
              <a:t> </a:t>
            </a:r>
            <a:r>
              <a:rPr lang="de-DE" sz="1400" b="1" i="1" dirty="0">
                <a:latin typeface="+mn-lt"/>
              </a:rPr>
              <a:t>ZENTRUM</a:t>
            </a:r>
            <a:endParaRPr lang="ru-RU" sz="1400" b="1" i="1" dirty="0">
              <a:latin typeface="Adobe Kaiti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75" name="Group 79"/>
          <p:cNvGraphicFramePr>
            <a:graphicFrameLocks noGrp="1"/>
          </p:cNvGraphicFramePr>
          <p:nvPr/>
        </p:nvGraphicFramePr>
        <p:xfrm>
          <a:off x="539552" y="404813"/>
          <a:ext cx="8424936" cy="61925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366867"/>
                <a:gridCol w="2058069"/>
              </a:tblGrid>
              <a:tr h="60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ОСНОВНЫЕ  НАПРАВЛЕНИЯ  РАБОТЫ  УП  </a:t>
                      </a: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BIZ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УКРАИНА   Содержание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Количество/сроки выполнения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04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выявление потребностей ЦВ (сбор, систематизация и анализ информации)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83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информационная рассылка партнерским организациям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67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-постоянная обратная связь с мультипликаторами и руководителями ЦВ (по интернету, телефону, при личной встрече)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67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размещение анонсов/новостей и публикация статей в СМИ (о деятельности организаций этнических  немцев, о деятельности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BIZ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, о работе мультипликаторов)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83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наполняемость и обновление Раздела БИЦ на сайте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34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участие в выставках, конференциях и других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PR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-мероприятиях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0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проведение консультаций руководителям партнерских организаций, активистам и мультипликаторам  (по интернету, телефону и при личной встрече)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02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составление и постоянная актуализация  электронного каталога  методической литературы, видеоматериалов, музыкальных материалов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02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рекомендация и подбор методических материалов по запросам руководителей  ЦВ (по возможности, если позволяет авторское право, тиражирование и рассылка)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903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поиск, анализ и распространение информации о возможностях участия мультипликаторов и  представителей ЦВ в образовательных проектах третьих организаций (пересекающихся с образовательными направлениями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BIZ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32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 продвижение информационно-методических услуг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BIZ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  на рынке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постоянно в течении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pic>
        <p:nvPicPr>
          <p:cNvPr id="55376" name="Picture 80" descr="Картинки по запросу  немецкие международніе проєк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68887"/>
            <a:ext cx="1476375" cy="1789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6912768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 Narrow" pitchFamily="34" charset="0"/>
              </a:rPr>
              <a:t>ОСНОВНЫЕ  НАПРАВЛЕНИЯ  РАБОТЫ</a:t>
            </a:r>
          </a:p>
          <a:p>
            <a:pPr algn="ctr"/>
            <a:r>
              <a:rPr lang="ru-RU" sz="2200" b="1" dirty="0" smtClean="0">
                <a:latin typeface="Arial Narrow" pitchFamily="34" charset="0"/>
              </a:rPr>
              <a:t> </a:t>
            </a:r>
            <a:r>
              <a:rPr lang="de-DE" sz="2200" b="1" dirty="0" smtClean="0">
                <a:latin typeface="Arial Narrow" pitchFamily="34" charset="0"/>
              </a:rPr>
              <a:t>BIZ </a:t>
            </a:r>
            <a:r>
              <a:rPr lang="en-US" sz="2200" b="1" dirty="0" smtClean="0">
                <a:latin typeface="Arial Narrow" pitchFamily="34" charset="0"/>
              </a:rPr>
              <a:t>– </a:t>
            </a:r>
            <a:r>
              <a:rPr lang="ru-RU" sz="2200" b="1" dirty="0" smtClean="0">
                <a:latin typeface="Arial Narrow" pitchFamily="34" charset="0"/>
              </a:rPr>
              <a:t>УКРАИНА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ОСВІТНЬО- ІНФОРМАЦІЙНИЙ   ЦЕНТР НІМЦІВ УКРАЇНИ «</a:t>
            </a:r>
            <a:r>
              <a:rPr lang="de-DE"/>
              <a:t>BIZ-</a:t>
            </a:r>
            <a:r>
              <a:rPr lang="ru-RU"/>
              <a:t>УКРАЇНА» г. Киев  2017г.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16013" y="280430"/>
            <a:ext cx="7704137" cy="255454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9263" algn="justLow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Члены образовательно-информационного центра немцев Украины «BIZ-Украина» участвуют  в заседаниях  «Общественного совета  руководителей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образовательных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программ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всеукраинских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общественных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объединений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национальных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меньшинств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Украины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при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Министерстве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образования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и науки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Украины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». По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инициативе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Центра </a:t>
            </a:r>
            <a:r>
              <a:rPr lang="uk-UA" sz="2000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- </a:t>
            </a:r>
            <a:r>
              <a:rPr lang="uk-UA" sz="2000" dirty="0" err="1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было</a:t>
            </a:r>
            <a:r>
              <a:rPr lang="uk-UA" sz="2000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вынесено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ряд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предложений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о 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внесении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корректив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в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школьные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программы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и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учебники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, а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именно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-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включении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информации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об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истории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этнических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немцев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их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культуре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их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вкладе в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государственность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Украины</a:t>
            </a:r>
            <a:r>
              <a:rPr lang="uk-UA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 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16013" y="3078332"/>
            <a:ext cx="7704137" cy="34778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З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а годы 2014-2017 подписано ряд договоров</a:t>
            </a:r>
          </a:p>
          <a:p>
            <a:pPr indent="449263"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о сотрудничестве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, в частности:</a:t>
            </a:r>
          </a:p>
          <a:p>
            <a:pPr indent="449263" algn="justLow" eaLnBrk="0" hangingPunct="0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- договор о сотрудничестве с Институтом инновационных технологий и содержания образования Министерства образования и науки Украины; 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indent="449263" algn="justLow" eaLnBrk="0" hangingPunct="0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с Педагогическим музеем Украины Академии педагогических наук;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indent="449263" algn="justLow" eaLnBrk="0" hangingPunct="0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«Ассоциацией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Вальдорфских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инициатив в Украине»;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indent="449263" algn="justLow" eaLnBrk="0" hangingPunct="0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Институтом проблем воспитания  Национальной Академии педагогических наук Украины;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indent="449263" algn="justLow" eaLnBrk="0" hangingPunct="0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заключены договора со школами Киева (профильный – немецкий) для реализации совместных проектов, направленных  на повышение интереса к немецкому языку и культуре у школьников;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77179" y="3114093"/>
            <a:ext cx="2141986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2"/>
          <p:cNvGraphicFramePr>
            <a:graphicFrameLocks/>
          </p:cNvGraphicFramePr>
          <p:nvPr/>
        </p:nvGraphicFramePr>
        <p:xfrm>
          <a:off x="1116013" y="333375"/>
          <a:ext cx="7534275" cy="6111875"/>
        </p:xfrm>
        <a:graphic>
          <a:graphicData uri="http://schemas.openxmlformats.org/presentationml/2006/ole">
            <p:oleObj spid="_x0000_s41986" name="Worksheet" r:id="rId3" imgW="7534364" imgH="5724428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60232" y="908720"/>
            <a:ext cx="2232248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i="1" dirty="0">
                <a:latin typeface="Adobe Kaiti Std R"/>
              </a:rPr>
              <a:t>«BIZ-</a:t>
            </a:r>
            <a:r>
              <a:rPr lang="ru-RU" sz="2400" b="1" i="1" dirty="0">
                <a:latin typeface="Arial Narrow" pitchFamily="34" charset="0"/>
              </a:rPr>
              <a:t>Украина</a:t>
            </a:r>
            <a:r>
              <a:rPr lang="de-DE" sz="2400" b="1" i="1" dirty="0">
                <a:solidFill>
                  <a:schemeClr val="tx2">
                    <a:lumMod val="75000"/>
                  </a:schemeClr>
                </a:solidFill>
                <a:latin typeface="Adobe Kaiti Std R"/>
              </a:rPr>
              <a:t>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dobe Kaiti Std 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n-lt"/>
              </a:rPr>
              <a:t>  </a:t>
            </a:r>
            <a:r>
              <a:rPr lang="ru-RU" sz="1400" b="1" i="1" dirty="0">
                <a:latin typeface="+mn-lt"/>
              </a:rPr>
              <a:t>BILDUNGS </a:t>
            </a:r>
            <a:r>
              <a:rPr lang="ru-RU" sz="1400" b="1" i="1" dirty="0" smtClean="0">
                <a:latin typeface="+mn-lt"/>
              </a:rPr>
              <a:t> </a:t>
            </a:r>
            <a:r>
              <a:rPr lang="de-DE" sz="1400" b="1" i="1" dirty="0" smtClean="0">
                <a:latin typeface="+mn-lt"/>
              </a:rPr>
              <a:t>UND </a:t>
            </a:r>
            <a:r>
              <a:rPr lang="ru-RU" sz="1400" b="1" i="1" dirty="0" smtClean="0">
                <a:latin typeface="+mn-lt"/>
              </a:rPr>
              <a:t>       </a:t>
            </a: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 </a:t>
            </a:r>
            <a:r>
              <a:rPr lang="de-DE" sz="1400" b="1" i="1" dirty="0">
                <a:latin typeface="+mn-lt"/>
              </a:rPr>
              <a:t>INFORMATIONS</a:t>
            </a:r>
            <a:r>
              <a:rPr lang="ru-RU" sz="1400" b="1" i="1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 </a:t>
            </a:r>
            <a:r>
              <a:rPr lang="de-DE" sz="1400" b="1" i="1" dirty="0" smtClean="0">
                <a:latin typeface="+mn-lt"/>
              </a:rPr>
              <a:t>ZENTRUM</a:t>
            </a:r>
            <a:endParaRPr lang="ru-RU" sz="1400" b="1" i="1" dirty="0">
              <a:latin typeface="Adobe Kaiti Std R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699792" y="148478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13</a:t>
            </a:r>
            <a:endParaRPr lang="ru-RU" dirty="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35896" y="1772816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10</a:t>
            </a:r>
            <a:endParaRPr lang="ru-RU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83968" y="1484784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13</a:t>
            </a:r>
            <a:endParaRPr lang="ru-RU" dirty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580112" y="90872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75778" name="Picture 2" descr="Quincy Resources Grou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2234">
            <a:off x="141775" y="2556859"/>
            <a:ext cx="19177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Диаграмма 2"/>
          <p:cNvGraphicFramePr>
            <a:graphicFrameLocks/>
          </p:cNvGraphicFramePr>
          <p:nvPr/>
        </p:nvGraphicFramePr>
        <p:xfrm>
          <a:off x="1979712" y="404664"/>
          <a:ext cx="6748463" cy="6030913"/>
        </p:xfrm>
        <a:graphic>
          <a:graphicData uri="http://schemas.openxmlformats.org/presentationml/2006/ole">
            <p:oleObj spid="_x0000_s43010" name="Worksheet" r:id="rId3" imgW="6838797" imgH="5648244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88231" y="259631"/>
            <a:ext cx="2232248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i="1" dirty="0">
                <a:latin typeface="Adobe Kaiti Std R"/>
              </a:rPr>
              <a:t>«BIZ-</a:t>
            </a:r>
            <a:r>
              <a:rPr lang="ru-RU" sz="2400" b="1" i="1" dirty="0">
                <a:latin typeface="Arial Narrow" pitchFamily="34" charset="0"/>
              </a:rPr>
              <a:t>Украина</a:t>
            </a:r>
            <a:r>
              <a:rPr lang="de-DE" sz="2400" b="1" i="1" dirty="0">
                <a:solidFill>
                  <a:schemeClr val="tx2">
                    <a:lumMod val="75000"/>
                  </a:schemeClr>
                </a:solidFill>
                <a:latin typeface="Adobe Kaiti Std R"/>
              </a:rPr>
              <a:t>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dobe Kaiti Std 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n-lt"/>
              </a:rPr>
              <a:t>  </a:t>
            </a:r>
            <a:r>
              <a:rPr lang="ru-RU" sz="1400" b="1" i="1" dirty="0">
                <a:latin typeface="+mn-lt"/>
              </a:rPr>
              <a:t>BILDUNGS </a:t>
            </a:r>
            <a:r>
              <a:rPr lang="de-DE" sz="1400" b="1" i="1" dirty="0">
                <a:latin typeface="+mn-lt"/>
              </a:rPr>
              <a:t>UND </a:t>
            </a:r>
            <a:r>
              <a:rPr lang="ru-RU" sz="1400" b="1" i="1" dirty="0">
                <a:latin typeface="+mn-lt"/>
              </a:rPr>
              <a:t>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 </a:t>
            </a:r>
            <a:r>
              <a:rPr lang="de-DE" sz="1400" b="1" i="1" dirty="0">
                <a:latin typeface="+mn-lt"/>
              </a:rPr>
              <a:t>INFORMATIONS</a:t>
            </a:r>
            <a:r>
              <a:rPr lang="ru-RU" sz="1400" b="1" i="1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 </a:t>
            </a:r>
            <a:r>
              <a:rPr lang="de-DE" sz="1400" b="1" i="1" dirty="0">
                <a:latin typeface="+mn-lt"/>
              </a:rPr>
              <a:t>ZENTRUM</a:t>
            </a:r>
            <a:r>
              <a:rPr lang="ru-RU" sz="1400" b="1" i="1" dirty="0">
                <a:latin typeface="+mn-lt"/>
              </a:rPr>
              <a:t>С</a:t>
            </a:r>
            <a:endParaRPr lang="ru-RU" sz="1400" b="1" i="1" dirty="0">
              <a:latin typeface="Adobe Kaiti Std R"/>
            </a:endParaRPr>
          </a:p>
        </p:txBody>
      </p:sp>
      <p:pic>
        <p:nvPicPr>
          <p:cNvPr id="19462" name="Рисунок 5" descr="ЛОГОТИП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88913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C:\Users\User\Downloads\20160930_184305_500x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357563"/>
            <a:ext cx="30210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194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412875"/>
            <a:ext cx="30257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95736" y="332656"/>
            <a:ext cx="5032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еминаров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 сентябрь-декабрь 2017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640" y="1556792"/>
          <a:ext cx="7320136" cy="4389120"/>
        </p:xfrm>
        <a:graphic>
          <a:graphicData uri="http://schemas.openxmlformats.org/drawingml/2006/table">
            <a:tbl>
              <a:tblPr/>
              <a:tblGrid>
                <a:gridCol w="1134499"/>
                <a:gridCol w="6185637"/>
              </a:tblGrid>
              <a:tr h="139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Times New Roman"/>
                          <a:cs typeface="Arial"/>
                        </a:rPr>
                        <a:t>Месяц /дата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Times New Roman"/>
                          <a:cs typeface="Arial"/>
                        </a:rPr>
                        <a:t>Направление/темы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73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3 квартал (-сентябрь)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Сентябрь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Times New Roman"/>
                          <a:cs typeface="Arial"/>
                        </a:rPr>
                        <a:t>Киев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 Narrow" pitchFamily="34" charset="0"/>
                          <a:ea typeface="Times New Roman"/>
                          <a:cs typeface="Arial"/>
                        </a:rPr>
                        <a:t>08.09.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Arial"/>
                        </a:rPr>
                        <a:t>Локальный семинар по истории.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Сентябрь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15.09.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Arial"/>
                        </a:rPr>
                        <a:t>Рабочая  встреча  мультипликаторов 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Arial"/>
                        </a:rPr>
                        <a:t>BIZ</a:t>
                      </a:r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Arial"/>
                        </a:rPr>
                        <a:t>.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Сентябрь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23-24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 Одесса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Arial"/>
                        </a:rPr>
                        <a:t>История и краеведение. Всеукраинский семинар.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Сентябрь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22-23-24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Times New Roman"/>
                          <a:cs typeface="Arial"/>
                        </a:rPr>
                        <a:t>Киев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Arial"/>
                        </a:rPr>
                        <a:t>Языковая работа со взрослыми. Методика и менеджмент языковых курсов (методическое наполнение; ведение документации преподавателем; работа с планшетом). Всеукраинский семинар </a:t>
                      </a:r>
                      <a:r>
                        <a:rPr lang="ru-RU" sz="1800" b="1" dirty="0">
                          <a:latin typeface="Arial Narrow" pitchFamily="34" charset="0"/>
                          <a:ea typeface="Times New Roman"/>
                          <a:cs typeface="Arial"/>
                        </a:rPr>
                        <a:t>для преподавателей.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1115616" y="6273225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i="1" dirty="0">
                <a:latin typeface="Corbel" pitchFamily="34" charset="0"/>
              </a:rPr>
              <a:t> «</a:t>
            </a:r>
            <a:r>
              <a:rPr lang="de-DE" sz="1400" i="1" dirty="0" smtClean="0">
                <a:latin typeface="Corbel" pitchFamily="34" charset="0"/>
              </a:rPr>
              <a:t>BIZ</a:t>
            </a:r>
            <a:r>
              <a:rPr lang="ru-RU" sz="1400" i="1" dirty="0" smtClean="0">
                <a:latin typeface="Corbel" pitchFamily="34" charset="0"/>
              </a:rPr>
              <a:t>»  </a:t>
            </a:r>
            <a:r>
              <a:rPr lang="ru-RU" sz="1400" i="1" dirty="0">
                <a:latin typeface="Corbel" pitchFamily="34" charset="0"/>
              </a:rPr>
              <a:t>(</a:t>
            </a:r>
            <a:r>
              <a:rPr lang="ru-RU" sz="1400" i="1" dirty="0" smtClean="0">
                <a:latin typeface="Corbel" pitchFamily="34" charset="0"/>
              </a:rPr>
              <a:t>BILDUNGS  </a:t>
            </a:r>
            <a:r>
              <a:rPr lang="de-DE" sz="1400" i="1" dirty="0" smtClean="0">
                <a:latin typeface="Corbel" pitchFamily="34" charset="0"/>
              </a:rPr>
              <a:t>UND</a:t>
            </a:r>
            <a:r>
              <a:rPr lang="ru-RU" sz="1400" i="1" dirty="0" smtClean="0">
                <a:latin typeface="Corbel" pitchFamily="34" charset="0"/>
              </a:rPr>
              <a:t> </a:t>
            </a:r>
            <a:r>
              <a:rPr lang="de-DE" sz="1400" i="1" dirty="0" smtClean="0">
                <a:latin typeface="Corbel" pitchFamily="34" charset="0"/>
              </a:rPr>
              <a:t> </a:t>
            </a:r>
            <a:r>
              <a:rPr lang="de-DE" sz="1400" i="1" dirty="0">
                <a:latin typeface="Corbel" pitchFamily="34" charset="0"/>
              </a:rPr>
              <a:t>INFORMATIONSZENTRUM</a:t>
            </a:r>
            <a:r>
              <a:rPr lang="de-DE" i="1" dirty="0">
                <a:latin typeface="Corbel" pitchFamily="34" charset="0"/>
              </a:rPr>
              <a:t>) 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15364" name="Рисунок 9" descr="ЛОГОТИ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776913"/>
            <a:ext cx="1187624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book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085184"/>
            <a:ext cx="431958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 rot="20823308">
            <a:off x="5397002" y="5931667"/>
            <a:ext cx="2840038" cy="616059"/>
          </a:xfrm>
          <a:prstGeom prst="lightningBol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386F25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20576840">
            <a:off x="4963464" y="6217122"/>
            <a:ext cx="2952898" cy="615250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386F25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221332" flipH="1">
            <a:off x="5092846" y="6271674"/>
            <a:ext cx="3326843" cy="629053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386F25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260647"/>
          <a:ext cx="8424936" cy="6246213"/>
        </p:xfrm>
        <a:graphic>
          <a:graphicData uri="http://schemas.openxmlformats.org/drawingml/2006/table">
            <a:tbl>
              <a:tblPr/>
              <a:tblGrid>
                <a:gridCol w="1305724"/>
                <a:gridCol w="7119212"/>
              </a:tblGrid>
              <a:tr h="4853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 квартал (октябрь-ноябрь-декабрь)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Октябрь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06.10.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VI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Съезд немцев Украины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96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Октябрь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14-15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Киев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Всеукраинский семинар  для молодежных лидеров и активистов ЦВ.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Arial"/>
                        </a:rPr>
                        <a:t>Темы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: межкультурное развитие отношений Германии и Украины; немецкое единство и европейская интеграция; международные обмены. Партнерство.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6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Октябрь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28-29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Киев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Всеукраинский молодежный семинар на тему: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Arial"/>
                        </a:rPr>
                        <a:t>«Работа в социальных сетях».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96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Ноябрь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10-11-12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Киев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«Изучаем язык через театр».  Всеукраинский семинар по театральному  творчеству.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96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Ноябрь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24-25-26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Киев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«Языковая работа с детьми  дошкольного возраста   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мл.школьного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возраста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.  Этнокультурный компонент. Психологические особенности».  Всеукраинский семинар.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96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Декабрь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08-09-10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Arial"/>
                        </a:rPr>
                        <a:t>Одесса</a:t>
                      </a:r>
                      <a:endParaRPr lang="ru-RU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Повышение квалификации руководителей. (Новые организации-партнеры. Бухгалтерия и отчетность). 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96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Декабрь</a:t>
                      </a:r>
                      <a:endParaRPr lang="ru-RU" sz="1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16-17</a:t>
                      </a:r>
                      <a:endParaRPr lang="ru-RU" sz="1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Киев</a:t>
                      </a:r>
                      <a:endParaRPr lang="ru-RU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Всеукраинский молодежный семинар «Работа с фондами. Фа</a:t>
                      </a:r>
                      <a:r>
                        <a:rPr lang="uk-UA" sz="1800" dirty="0">
                          <a:latin typeface="Times New Roman"/>
                          <a:ea typeface="Times New Roman"/>
                          <a:cs typeface="Arial"/>
                        </a:rPr>
                        <a:t>н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драйзинг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». </a:t>
                      </a:r>
                    </a:p>
                  </a:txBody>
                  <a:tcPr marL="52314" marR="5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27088" y="188913"/>
            <a:ext cx="702310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Статистические данные по языковым курсам при ЦВ </a:t>
            </a:r>
            <a:endParaRPr lang="ru-RU" sz="2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de-DE" sz="2400" b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Kinder sind wie die </a:t>
            </a:r>
            <a:r>
              <a:rPr lang="de-DE" sz="2400" b="1" dirty="0" err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Bl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ü</a:t>
            </a:r>
            <a:r>
              <a:rPr lang="de-DE" sz="2400" b="1" dirty="0" err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men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2771" name="Picture 3" descr="Картинки по запросу детские лагер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56" y="747607"/>
            <a:ext cx="8496944" cy="6110393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29699" name="Диаграмма 4"/>
          <p:cNvGraphicFramePr>
            <a:graphicFrameLocks/>
          </p:cNvGraphicFramePr>
          <p:nvPr/>
        </p:nvGraphicFramePr>
        <p:xfrm>
          <a:off x="611188" y="836613"/>
          <a:ext cx="6408737" cy="5832475"/>
        </p:xfrm>
        <a:graphic>
          <a:graphicData uri="http://schemas.openxmlformats.org/presentationml/2006/ole">
            <p:oleObj spid="_x0000_s45058" r:id="rId4" imgW="6413548" imgH="583437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1821</Words>
  <Application>Microsoft Office PowerPoint</Application>
  <PresentationFormat>Экран (4:3)</PresentationFormat>
  <Paragraphs>752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Солнцестояние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Inna</cp:lastModifiedBy>
  <cp:revision>12</cp:revision>
  <dcterms:created xsi:type="dcterms:W3CDTF">2017-12-07T12:28:45Z</dcterms:created>
  <dcterms:modified xsi:type="dcterms:W3CDTF">2017-12-07T14:37:28Z</dcterms:modified>
</cp:coreProperties>
</file>